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</p:sldIdLst>
  <p:sldSz cx="10160000" cy="8001000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Matura MT Script Capitals" panose="03020802060602070202" pitchFamily="66" charset="0"/>
      <p:regular r:id="rId7"/>
    </p:embeddedFont>
    <p:embeddedFont>
      <p:font typeface="Copperplate Gothic Bold" panose="020E0705020206020404" pitchFamily="3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144" y="-12"/>
      </p:cViewPr>
      <p:guideLst>
        <p:guide orient="horz" pos="252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70000" y="1309424"/>
            <a:ext cx="7620000" cy="2785533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70000" y="4202378"/>
            <a:ext cx="7620000" cy="19317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2019.03.12.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701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2019.03.12.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472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270750" y="425979"/>
            <a:ext cx="2190750" cy="678047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98500" y="425979"/>
            <a:ext cx="6445250" cy="678047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2019.03.12.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230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2019.03.12.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763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3208" y="1994696"/>
            <a:ext cx="8763000" cy="332819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3208" y="5354375"/>
            <a:ext cx="8763000" cy="175021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2019.03.12.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565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98500" y="2129896"/>
            <a:ext cx="4318000" cy="507656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43500" y="2129896"/>
            <a:ext cx="4318000" cy="507656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2019.03.12.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646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9823" y="425981"/>
            <a:ext cx="8763000" cy="15464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9824" y="1961357"/>
            <a:ext cx="4298156" cy="96123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99824" y="2922588"/>
            <a:ext cx="4298156" cy="429868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43501" y="1961357"/>
            <a:ext cx="4319323" cy="96123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43501" y="2922588"/>
            <a:ext cx="4319323" cy="429868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2019.03.12.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571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2019.03.12.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019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2019.03.12.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406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9824" y="533400"/>
            <a:ext cx="3276864" cy="18669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19323" y="1151998"/>
            <a:ext cx="5143500" cy="568589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99824" y="2400300"/>
            <a:ext cx="3276864" cy="444685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2019.03.12.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542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9824" y="533400"/>
            <a:ext cx="3276864" cy="18669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319323" y="1151998"/>
            <a:ext cx="5143500" cy="5685896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99824" y="2400300"/>
            <a:ext cx="3276864" cy="444685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8587-2751-49BB-B55A-4A1AC74D4C61}" type="datetimeFigureOut">
              <a:rPr lang="hu-HU" smtClean="0"/>
              <a:t>2019.03.12.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936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98500" y="425981"/>
            <a:ext cx="8763000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98500" y="2129896"/>
            <a:ext cx="8763000" cy="507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98500" y="7415744"/>
            <a:ext cx="2286000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8587-2751-49BB-B55A-4A1AC74D4C61}" type="datetimeFigureOut">
              <a:rPr lang="hu-HU" smtClean="0"/>
              <a:t>2019.03.12.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365500" y="7415744"/>
            <a:ext cx="3429000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175500" y="7415744"/>
            <a:ext cx="2286000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8756-162A-4491-B398-F83C0F8D68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54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24937"/>
            <a:ext cx="10024872" cy="56560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Szövegdoboz 2"/>
          <p:cNvSpPr txBox="1"/>
          <p:nvPr/>
        </p:nvSpPr>
        <p:spPr>
          <a:xfrm>
            <a:off x="1227836" y="6316138"/>
            <a:ext cx="767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Copperplate Gothic Bold" panose="020E0705020206020404" pitchFamily="34" charset="0"/>
              </a:rPr>
              <a:t>A </a:t>
            </a:r>
            <a:r>
              <a:rPr lang="en-GB" sz="3200" dirty="0" smtClean="0">
                <a:latin typeface="Copperplate Gothic Bold" panose="020E0705020206020404" pitchFamily="34" charset="0"/>
              </a:rPr>
              <a:t>Wye </a:t>
            </a:r>
            <a:r>
              <a:rPr lang="hu-HU" sz="3200" dirty="0" smtClean="0">
                <a:latin typeface="Copperplate Gothic Bold" panose="020E0705020206020404" pitchFamily="34" charset="0"/>
              </a:rPr>
              <a:t>folyó a faluból nézve</a:t>
            </a:r>
            <a:endParaRPr lang="en-GB" sz="32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160000" cy="75014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Szövegdoboz 2"/>
          <p:cNvSpPr txBox="1"/>
          <p:nvPr/>
        </p:nvSpPr>
        <p:spPr>
          <a:xfrm>
            <a:off x="317500" y="596900"/>
            <a:ext cx="4452620" cy="255454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u-HU" sz="3200" dirty="0" smtClean="0">
                <a:solidFill>
                  <a:srgbClr val="000000"/>
                </a:solidFill>
                <a:latin typeface="Matura MT Script Capitals" panose="03020802060602070202" pitchFamily="66" charset="0"/>
              </a:rPr>
              <a:t>23</a:t>
            </a:r>
            <a:r>
              <a:rPr lang="hu-HU" sz="3200" dirty="0">
                <a:solidFill>
                  <a:srgbClr val="000000"/>
                </a:solidFill>
                <a:latin typeface="Matura MT Script Capitals" panose="03020802060602070202" pitchFamily="66" charset="0"/>
              </a:rPr>
              <a:t>. bekezdés: A grófnak egyeztetnie kell a </a:t>
            </a:r>
            <a:r>
              <a:rPr lang="hu-HU" sz="3200" dirty="0" err="1">
                <a:solidFill>
                  <a:srgbClr val="000000"/>
                </a:solidFill>
                <a:latin typeface="Matura MT Script Capitals" panose="03020802060602070202" pitchFamily="66" charset="0"/>
              </a:rPr>
              <a:t>Falutanácssal</a:t>
            </a:r>
            <a:r>
              <a:rPr lang="hu-HU" sz="3200" dirty="0">
                <a:solidFill>
                  <a:srgbClr val="000000"/>
                </a:solidFill>
                <a:latin typeface="Matura MT Script Capitals" panose="03020802060602070202" pitchFamily="66" charset="0"/>
              </a:rPr>
              <a:t> </a:t>
            </a:r>
            <a:r>
              <a:rPr lang="hu-HU" sz="3200" dirty="0" err="1">
                <a:solidFill>
                  <a:srgbClr val="000000"/>
                </a:solidFill>
                <a:latin typeface="Matura MT Script Capitals" panose="03020802060602070202" pitchFamily="66" charset="0"/>
              </a:rPr>
              <a:t>a</a:t>
            </a:r>
            <a:r>
              <a:rPr lang="hu-HU" sz="3200" dirty="0">
                <a:solidFill>
                  <a:srgbClr val="000000"/>
                </a:solidFill>
                <a:latin typeface="Matura MT Script Capitals" panose="03020802060602070202" pitchFamily="66" charset="0"/>
              </a:rPr>
              <a:t> fontosabb döntések meghozatala el</a:t>
            </a:r>
            <a:r>
              <a:rPr lang="hu-HU" sz="3000" b="1" dirty="0">
                <a:solidFill>
                  <a:srgbClr val="000000"/>
                </a:solidFill>
                <a:latin typeface="Matura MT Script Capitals" panose="03020802060602070202" pitchFamily="66" charset="0"/>
              </a:rPr>
              <a:t>ő</a:t>
            </a:r>
            <a:r>
              <a:rPr lang="hu-HU" sz="3200" dirty="0">
                <a:solidFill>
                  <a:srgbClr val="000000"/>
                </a:solidFill>
                <a:latin typeface="Matura MT Script Capitals" panose="03020802060602070202" pitchFamily="66" charset="0"/>
              </a:rPr>
              <a:t>tt. </a:t>
            </a:r>
            <a:endParaRPr lang="en-GB" sz="3200" baseline="70000" dirty="0">
              <a:solidFill>
                <a:srgbClr val="000000"/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47587" y="3151445"/>
            <a:ext cx="4737227" cy="35394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z="3200" dirty="0" smtClean="0">
              <a:solidFill>
                <a:srgbClr val="000000"/>
              </a:solidFill>
              <a:latin typeface="Matura MT Script Capitals" panose="03020802060602070202" pitchFamily="66" charset="0"/>
            </a:endParaRPr>
          </a:p>
          <a:p>
            <a:r>
              <a:rPr lang="hu-HU" sz="3200" dirty="0" smtClean="0">
                <a:solidFill>
                  <a:srgbClr val="000000"/>
                </a:solidFill>
                <a:latin typeface="Matura MT Script Capitals" panose="03020802060602070202" pitchFamily="66" charset="0"/>
              </a:rPr>
              <a:t>24</a:t>
            </a:r>
            <a:r>
              <a:rPr lang="hu-HU" sz="3200" dirty="0">
                <a:solidFill>
                  <a:srgbClr val="000000"/>
                </a:solidFill>
                <a:latin typeface="Matura MT Script Capitals" panose="03020802060602070202" pitchFamily="66" charset="0"/>
              </a:rPr>
              <a:t>. bekezdés: Ha a gróf a Falutanács bevonása nélkül új törvényt vezetne be, akkor a Falutanácsnak joga van azt megkérd</a:t>
            </a:r>
            <a:r>
              <a:rPr lang="hu-HU" sz="3000" b="1" dirty="0">
                <a:solidFill>
                  <a:srgbClr val="000000"/>
                </a:solidFill>
                <a:latin typeface="Matura MT Script Capitals" panose="03020802060602070202" pitchFamily="66" charset="0"/>
              </a:rPr>
              <a:t>ő</a:t>
            </a:r>
            <a:r>
              <a:rPr lang="hu-HU" sz="3200" dirty="0">
                <a:solidFill>
                  <a:srgbClr val="000000"/>
                </a:solidFill>
                <a:latin typeface="Matura MT Script Capitals" panose="03020802060602070202" pitchFamily="66" charset="0"/>
              </a:rPr>
              <a:t>jelezni.</a:t>
            </a:r>
            <a:endParaRPr lang="en-GB" sz="3200" baseline="70000" dirty="0">
              <a:solidFill>
                <a:srgbClr val="000000"/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232400" y="609600"/>
            <a:ext cx="4646040" cy="30469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u-HU" sz="3200" dirty="0" smtClean="0">
                <a:solidFill>
                  <a:srgbClr val="000000"/>
                </a:solidFill>
                <a:latin typeface="Matura MT Script Capitals" panose="03020802060602070202" pitchFamily="66" charset="0"/>
              </a:rPr>
              <a:t>25</a:t>
            </a:r>
            <a:r>
              <a:rPr lang="hu-HU" sz="3200" dirty="0">
                <a:solidFill>
                  <a:srgbClr val="000000"/>
                </a:solidFill>
                <a:latin typeface="Matura MT Script Capitals" panose="03020802060602070202" pitchFamily="66" charset="0"/>
              </a:rPr>
              <a:t>. bekezdés: A Falutanács csak akkor kérd</a:t>
            </a:r>
            <a:r>
              <a:rPr lang="hu-HU" sz="3000" b="1" dirty="0">
                <a:solidFill>
                  <a:srgbClr val="000000"/>
                </a:solidFill>
                <a:latin typeface="Matura MT Script Capitals" panose="03020802060602070202" pitchFamily="66" charset="0"/>
              </a:rPr>
              <a:t>ő</a:t>
            </a:r>
            <a:r>
              <a:rPr lang="hu-HU" sz="3200" dirty="0">
                <a:solidFill>
                  <a:srgbClr val="000000"/>
                </a:solidFill>
                <a:latin typeface="Matura MT Script Capitals" panose="03020802060602070202" pitchFamily="66" charset="0"/>
              </a:rPr>
              <a:t>jelezheti meg a gróf döntését, ha van jobb alternatívája a probléma megoldására.</a:t>
            </a:r>
            <a:endParaRPr lang="en-GB" sz="3200" baseline="70000" dirty="0">
              <a:solidFill>
                <a:srgbClr val="000000"/>
              </a:solidFill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2100" y="0"/>
            <a:ext cx="9584055" cy="729430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hu-HU" sz="3600" i="1" dirty="0" smtClean="0">
                <a:solidFill>
                  <a:srgbClr val="000000"/>
                </a:solidFill>
                <a:latin typeface="Copperplate Gothic Bold" panose="020E0705020206020404" pitchFamily="34" charset="0"/>
              </a:rPr>
              <a:t>23</a:t>
            </a:r>
            <a:r>
              <a:rPr lang="hu-HU" sz="3600" i="1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. bekezdés: A grófnak egyeztetnie kell a </a:t>
            </a:r>
            <a:r>
              <a:rPr lang="hu-HU" sz="3600" i="1" dirty="0" err="1">
                <a:solidFill>
                  <a:srgbClr val="000000"/>
                </a:solidFill>
                <a:latin typeface="Copperplate Gothic Bold" panose="020E0705020206020404" pitchFamily="34" charset="0"/>
              </a:rPr>
              <a:t>Falutanácssal</a:t>
            </a:r>
            <a:r>
              <a:rPr lang="hu-HU" sz="3600" i="1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 </a:t>
            </a:r>
            <a:r>
              <a:rPr lang="hu-HU" sz="3600" i="1" dirty="0" err="1">
                <a:solidFill>
                  <a:srgbClr val="000000"/>
                </a:solidFill>
                <a:latin typeface="Copperplate Gothic Bold" panose="020E0705020206020404" pitchFamily="34" charset="0"/>
              </a:rPr>
              <a:t>a</a:t>
            </a:r>
            <a:r>
              <a:rPr lang="hu-HU" sz="3600" i="1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 fontosabb döntések meghozatala el</a:t>
            </a:r>
            <a:r>
              <a:rPr lang="hu-HU" sz="3600" b="1" i="1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ő</a:t>
            </a:r>
            <a:r>
              <a:rPr lang="hu-HU" sz="3600" i="1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tt. </a:t>
            </a:r>
          </a:p>
          <a:p>
            <a:r>
              <a:rPr lang="hu-HU" sz="3600" i="1" dirty="0" smtClean="0">
                <a:solidFill>
                  <a:srgbClr val="000000"/>
                </a:solidFill>
                <a:latin typeface="Copperplate Gothic Bold" panose="020E0705020206020404" pitchFamily="34" charset="0"/>
              </a:rPr>
              <a:t>24</a:t>
            </a:r>
            <a:r>
              <a:rPr lang="hu-HU" sz="3600" i="1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. bekezdés: Ha a gróf a Falutanács bevonása nélkül új törvényt vezetne be, akkor a Falutanácsnak joga van azt megkérd</a:t>
            </a:r>
            <a:r>
              <a:rPr lang="hu-HU" sz="3600" b="1" i="1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ő</a:t>
            </a:r>
            <a:r>
              <a:rPr lang="hu-HU" sz="3600" i="1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jelezni. </a:t>
            </a:r>
          </a:p>
          <a:p>
            <a:r>
              <a:rPr lang="hu-HU" sz="3600" i="1" dirty="0" smtClean="0">
                <a:solidFill>
                  <a:srgbClr val="000000"/>
                </a:solidFill>
                <a:latin typeface="Copperplate Gothic Bold" panose="020E0705020206020404" pitchFamily="34" charset="0"/>
              </a:rPr>
              <a:t>25</a:t>
            </a:r>
            <a:r>
              <a:rPr lang="hu-HU" sz="3600" i="1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. bekezdés: A Falutanács csak akkor kérd</a:t>
            </a:r>
            <a:r>
              <a:rPr lang="hu-HU" sz="3600" b="1" i="1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ő</a:t>
            </a:r>
            <a:r>
              <a:rPr lang="hu-HU" sz="3600" i="1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jelezheti meg a gróf döntését, ha van jobb alternatívája a probléma megoldására.</a:t>
            </a:r>
          </a:p>
        </p:txBody>
      </p:sp>
    </p:spTree>
    <p:extLst>
      <p:ext uri="{BB962C8B-B14F-4D97-AF65-F5344CB8AC3E}">
        <p14:creationId xmlns:p14="http://schemas.microsoft.com/office/powerpoint/2010/main" val="12059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130</Words>
  <Application>Microsoft Office PowerPoint</Application>
  <PresentationFormat>Egyéni</PresentationFormat>
  <Paragraphs>8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9" baseType="lpstr">
      <vt:lpstr>Arial</vt:lpstr>
      <vt:lpstr>Calibri Light</vt:lpstr>
      <vt:lpstr>Matura MT Script Capitals</vt:lpstr>
      <vt:lpstr>Copperplate Gothic Bold</vt:lpstr>
      <vt:lpstr>Calibri</vt:lpstr>
      <vt:lpstr>Office-téma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J. Tóth Judit</dc:creator>
  <cp:lastModifiedBy>J. Tóth Judit</cp:lastModifiedBy>
  <cp:revision>11</cp:revision>
  <dcterms:created xsi:type="dcterms:W3CDTF">2018-11-11T14:36:52Z</dcterms:created>
  <dcterms:modified xsi:type="dcterms:W3CDTF">2019-03-12T14:01:46Z</dcterms:modified>
</cp:coreProperties>
</file>